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68" r:id="rId3"/>
    <p:sldId id="259" r:id="rId4"/>
    <p:sldId id="266" r:id="rId5"/>
    <p:sldId id="271" r:id="rId6"/>
    <p:sldId id="279" r:id="rId7"/>
    <p:sldId id="280" r:id="rId8"/>
    <p:sldId id="264" r:id="rId9"/>
  </p:sldIdLst>
  <p:sldSz cx="12192000" cy="6858000"/>
  <p:notesSz cx="6950075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8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>
              <a:defRPr sz="1200"/>
            </a:lvl1pPr>
          </a:lstStyle>
          <a:p>
            <a:fld id="{D78EF60B-82DB-4EAA-877A-9F7817C6FA18}" type="datetimeFigureOut">
              <a:rPr lang="en-US" smtClean="0"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7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>
              <a:defRPr sz="1200"/>
            </a:lvl1pPr>
          </a:lstStyle>
          <a:p>
            <a:fld id="{A9867022-5256-44D4-BDD7-27FB9C9184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7564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5/10/2024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5/10/2024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 smtClean="0"/>
              <a:t>2024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6600" dirty="0" smtClean="0"/>
              <a:t>parent/COMMUNITY SPRING MEETING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Dunsmuir high school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57792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want you to know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753645"/>
            <a:ext cx="10178322" cy="4125948"/>
          </a:xfrm>
        </p:spPr>
        <p:txBody>
          <a:bodyPr>
            <a:normAutofit fontScale="92500" lnSpcReduction="10000"/>
          </a:bodyPr>
          <a:lstStyle/>
          <a:p>
            <a:r>
              <a:rPr lang="en-US" sz="3000" b="1" u="sng" cap="all" dirty="0" smtClean="0"/>
              <a:t>Tonight’s Agenda</a:t>
            </a:r>
          </a:p>
          <a:p>
            <a:pPr marL="457200" lvl="1" indent="0">
              <a:buNone/>
            </a:pPr>
            <a:r>
              <a:rPr lang="en-US" sz="2400" b="1" dirty="0" smtClean="0"/>
              <a:t>Federal Funding for </a:t>
            </a:r>
            <a:r>
              <a:rPr lang="en-US" sz="2400" b="1" dirty="0" smtClean="0"/>
              <a:t>2023-2024 – How we spent the $$$</a:t>
            </a:r>
            <a:endParaRPr lang="en-US" sz="2400" b="1" dirty="0" smtClean="0"/>
          </a:p>
          <a:p>
            <a:pPr marL="457200" lvl="1" indent="0">
              <a:buNone/>
            </a:pPr>
            <a:r>
              <a:rPr lang="en-US" sz="2400" b="1" dirty="0" smtClean="0"/>
              <a:t>Anticipated Federal Funding for </a:t>
            </a:r>
            <a:r>
              <a:rPr lang="en-US" sz="2400" b="1" dirty="0" smtClean="0"/>
              <a:t>2024-2025</a:t>
            </a:r>
            <a:endParaRPr lang="en-US" sz="2400" b="1" dirty="0" smtClean="0"/>
          </a:p>
          <a:p>
            <a:pPr marL="457200" lvl="1" indent="0">
              <a:buNone/>
            </a:pPr>
            <a:r>
              <a:rPr lang="en-US" sz="2400" b="1" dirty="0" smtClean="0"/>
              <a:t>School plans: </a:t>
            </a:r>
            <a:r>
              <a:rPr lang="en-US" sz="2400" b="1" dirty="0" smtClean="0"/>
              <a:t>LCAP</a:t>
            </a:r>
            <a:endParaRPr lang="en-US" sz="2400" b="1" dirty="0" smtClean="0"/>
          </a:p>
          <a:p>
            <a:r>
              <a:rPr lang="en-US" sz="3200" u="sng" dirty="0"/>
              <a:t>Purpose and T</a:t>
            </a:r>
            <a:r>
              <a:rPr lang="en-US" sz="3200" u="sng" dirty="0" smtClean="0"/>
              <a:t>iming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  </a:t>
            </a:r>
            <a:r>
              <a:rPr lang="en-US" sz="2800" b="1" dirty="0" smtClean="0"/>
              <a:t>Give </a:t>
            </a:r>
            <a:r>
              <a:rPr lang="en-US" sz="2800" b="1" dirty="0"/>
              <a:t>input for next year’s plan and budget:</a:t>
            </a:r>
          </a:p>
          <a:p>
            <a:pPr lvl="2"/>
            <a:r>
              <a:rPr lang="en-US" sz="2400" b="1" dirty="0"/>
              <a:t>Tonight’s discussion and site council meeting </a:t>
            </a:r>
            <a:endParaRPr lang="en-US" sz="2400" b="1" dirty="0" smtClean="0"/>
          </a:p>
          <a:p>
            <a:pPr lvl="2"/>
            <a:r>
              <a:rPr lang="en-US" sz="2400" b="1" dirty="0" smtClean="0"/>
              <a:t>June 12 </a:t>
            </a:r>
            <a:r>
              <a:rPr lang="en-US" sz="2400" b="1" dirty="0" smtClean="0"/>
              <a:t>Board </a:t>
            </a:r>
            <a:r>
              <a:rPr lang="en-US" sz="2400" b="1" dirty="0"/>
              <a:t>meeting – </a:t>
            </a:r>
            <a:r>
              <a:rPr lang="en-US" sz="2400" b="1" dirty="0" smtClean="0"/>
              <a:t>Public Hearing</a:t>
            </a:r>
            <a:endParaRPr lang="en-US" sz="2400" b="1" dirty="0"/>
          </a:p>
          <a:p>
            <a:pPr lvl="2"/>
            <a:r>
              <a:rPr lang="en-US" sz="2400" b="1" dirty="0"/>
              <a:t>June </a:t>
            </a:r>
            <a:r>
              <a:rPr lang="en-US" sz="2400" b="1" dirty="0" smtClean="0"/>
              <a:t>19 </a:t>
            </a:r>
            <a:r>
              <a:rPr lang="en-US" sz="2400" b="1" dirty="0" smtClean="0"/>
              <a:t>Board meeting </a:t>
            </a:r>
            <a:r>
              <a:rPr lang="en-US" sz="2400" b="1" dirty="0"/>
              <a:t>- Adoption</a:t>
            </a:r>
            <a:endParaRPr lang="en-US" sz="2600" b="1" dirty="0"/>
          </a:p>
          <a:p>
            <a:pPr lvl="1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882943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4641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LCAP and Annual Update</a:t>
            </a:r>
            <a:br>
              <a:rPr lang="en-US" dirty="0" smtClean="0"/>
            </a:br>
            <a:r>
              <a:rPr lang="en-US" sz="4000" dirty="0" smtClean="0"/>
              <a:t>Local Control &amp; Accountability </a:t>
            </a:r>
            <a:r>
              <a:rPr lang="en-US" sz="4000" dirty="0" smtClean="0"/>
              <a:t>Plan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189019"/>
            <a:ext cx="10178322" cy="387214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LCAP = a plan to budget for and implement programs to improve in the 8 state priority areas, for all students, but especially for those that generate special funding (Foster Youth, English Learners, Homeless, Low Income).  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Annual Update</a:t>
            </a:r>
            <a:r>
              <a:rPr lang="en-US" sz="2800" b="1" dirty="0"/>
              <a:t> </a:t>
            </a:r>
            <a:r>
              <a:rPr lang="en-US" sz="2800" b="1" dirty="0" smtClean="0"/>
              <a:t>= Accounting/Reporting of what we changed, if anything, and how well it worked</a:t>
            </a:r>
            <a:endParaRPr lang="en-US" sz="2800" b="1" dirty="0" smtClean="0"/>
          </a:p>
          <a:p>
            <a:pPr marL="0" indent="0">
              <a:buNone/>
            </a:pPr>
            <a:endParaRPr lang="en-US" sz="2400" b="1" dirty="0" smtClean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31771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23901"/>
          </a:xfrm>
        </p:spPr>
        <p:txBody>
          <a:bodyPr/>
          <a:lstStyle/>
          <a:p>
            <a:r>
              <a:rPr lang="en-US" dirty="0" smtClean="0"/>
              <a:t>Summary of </a:t>
            </a:r>
            <a:r>
              <a:rPr lang="en-US" dirty="0" err="1" smtClean="0"/>
              <a:t>lcap</a:t>
            </a:r>
            <a:r>
              <a:rPr lang="en-US" dirty="0" smtClean="0"/>
              <a:t> goals for </a:t>
            </a:r>
            <a:r>
              <a:rPr lang="en-US" dirty="0" smtClean="0"/>
              <a:t>23-24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06287"/>
            <a:ext cx="10178322" cy="4976948"/>
          </a:xfrm>
        </p:spPr>
        <p:txBody>
          <a:bodyPr>
            <a:noAutofit/>
          </a:bodyPr>
          <a:lstStyle/>
          <a:p>
            <a:pPr marL="857250" lvl="0" indent="-8572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AutoNum type="romanUcPeriod"/>
            </a:pPr>
            <a:r>
              <a:rPr lang="en-US" sz="2400" dirty="0"/>
              <a:t>College &amp; Career Readiness indicators </a:t>
            </a:r>
            <a:r>
              <a:rPr lang="en-US" sz="2400" dirty="0" smtClean="0"/>
              <a:t>will </a:t>
            </a:r>
            <a:r>
              <a:rPr lang="en-US" sz="2400" dirty="0"/>
              <a:t>increase at least to State Average within 3 years. </a:t>
            </a:r>
            <a:r>
              <a:rPr lang="en-US" sz="2400" dirty="0" smtClean="0"/>
              <a:t>– 9 Actions. Budgeted $267,968 Spent $284,150</a:t>
            </a:r>
          </a:p>
          <a:p>
            <a:pPr marL="857250" lvl="0" indent="-8572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AutoNum type="romanUcPeriod"/>
            </a:pPr>
            <a:r>
              <a:rPr lang="en-US" sz="2400" dirty="0"/>
              <a:t>Improve motivation by enhancing student support programs and </a:t>
            </a:r>
            <a:r>
              <a:rPr lang="en-US" sz="2400" dirty="0" smtClean="0"/>
              <a:t>opportunities. </a:t>
            </a:r>
            <a:r>
              <a:rPr lang="en-US" sz="2400" dirty="0"/>
              <a:t>Continue stakeholder engagement opportunities and improve where </a:t>
            </a:r>
            <a:r>
              <a:rPr lang="en-US" sz="2400" dirty="0" smtClean="0"/>
              <a:t>possible. – 9 Actions. Budgeted $452,981. </a:t>
            </a:r>
            <a:r>
              <a:rPr lang="en-US" sz="2400" dirty="0"/>
              <a:t>Spent </a:t>
            </a:r>
            <a:r>
              <a:rPr lang="en-US" sz="2400" dirty="0" smtClean="0"/>
              <a:t>$268,936</a:t>
            </a:r>
            <a:endParaRPr lang="en-US" sz="2400" dirty="0"/>
          </a:p>
          <a:p>
            <a:pPr marL="857250" lvl="0" indent="-8572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AutoNum type="romanUcPeriod"/>
            </a:pPr>
            <a:r>
              <a:rPr lang="en-US" sz="2400" dirty="0" smtClean="0"/>
              <a:t>Continue </a:t>
            </a:r>
            <a:r>
              <a:rPr lang="en-US" sz="2400" dirty="0"/>
              <a:t>to </a:t>
            </a:r>
            <a:r>
              <a:rPr lang="en-US" sz="2400" dirty="0" smtClean="0"/>
              <a:t>provide/improve </a:t>
            </a:r>
            <a:r>
              <a:rPr lang="en-US" sz="2400" dirty="0"/>
              <a:t>all students the educational programs and support needed for a broad course of study with access to state aligned materials, utilizing curriculum fully aligned to the California State Standards, in clean, well-maintained facilities, by appropriately credentialed and </a:t>
            </a:r>
            <a:r>
              <a:rPr lang="en-US" sz="2400" dirty="0" smtClean="0"/>
              <a:t>assigned. - 7 Actions. Budgeted $519,858. Spent $520,932</a:t>
            </a:r>
            <a:endParaRPr lang="en-US" sz="2200" dirty="0" smtClean="0"/>
          </a:p>
          <a:p>
            <a:pPr marL="857250" lvl="0" indent="-8572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AutoNum type="romanUcPeriod"/>
            </a:pPr>
            <a:r>
              <a:rPr lang="en-US" sz="2400" dirty="0"/>
              <a:t>Maintain standard of Technology and improve where possible by implementing the Education Technology Plan adopted in February and updated annually</a:t>
            </a:r>
            <a:r>
              <a:rPr lang="en-US" sz="2400" dirty="0" smtClean="0"/>
              <a:t>. -7 Actions. Budgeted $16,501. Spent $21,601</a:t>
            </a: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32177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Funding in </a:t>
            </a:r>
            <a:r>
              <a:rPr lang="en-US" dirty="0" smtClean="0"/>
              <a:t>LCAP 23-24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8170" y="1439056"/>
            <a:ext cx="2625635" cy="44664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3200" u="sng" dirty="0" smtClean="0"/>
          </a:p>
          <a:p>
            <a:pPr marL="0" indent="0">
              <a:buNone/>
            </a:pPr>
            <a:r>
              <a:rPr lang="en-US" sz="3200" dirty="0" smtClean="0"/>
              <a:t>Title I Part A</a:t>
            </a:r>
          </a:p>
          <a:p>
            <a:pPr marL="0" indent="0">
              <a:buNone/>
            </a:pPr>
            <a:r>
              <a:rPr lang="en-US" sz="3200" dirty="0" smtClean="0"/>
              <a:t>Title II</a:t>
            </a:r>
          </a:p>
          <a:p>
            <a:pPr marL="0" indent="0">
              <a:buNone/>
            </a:pPr>
            <a:r>
              <a:rPr lang="en-US" sz="3200" dirty="0" smtClean="0"/>
              <a:t>Title IV</a:t>
            </a:r>
          </a:p>
          <a:p>
            <a:pPr marL="0" indent="0">
              <a:buNone/>
            </a:pPr>
            <a:r>
              <a:rPr lang="en-US" sz="3200" dirty="0" smtClean="0"/>
              <a:t>REAP</a:t>
            </a:r>
          </a:p>
          <a:p>
            <a:pPr marL="0" indent="0">
              <a:buNone/>
            </a:pPr>
            <a:r>
              <a:rPr lang="en-US" sz="3200" dirty="0" smtClean="0"/>
              <a:t>A-G</a:t>
            </a:r>
          </a:p>
          <a:p>
            <a:pPr marL="0" indent="0">
              <a:buNone/>
            </a:pPr>
            <a:r>
              <a:rPr lang="en-US" sz="3200" dirty="0" smtClean="0"/>
              <a:t>LRBG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b="1" u="dbl" dirty="0" smtClean="0"/>
              <a:t>TOTAL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54434" y="1439055"/>
            <a:ext cx="5120640" cy="464823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000" u="sng" dirty="0" smtClean="0"/>
              <a:t>Budgeted</a:t>
            </a:r>
            <a:r>
              <a:rPr lang="en-US" sz="3000" u="sng" dirty="0" smtClean="0"/>
              <a:t>	</a:t>
            </a:r>
            <a:r>
              <a:rPr lang="en-US" sz="3000" u="sng" dirty="0"/>
              <a:t> </a:t>
            </a:r>
            <a:r>
              <a:rPr lang="en-US" sz="3000" u="sng" dirty="0" smtClean="0"/>
              <a:t>  </a:t>
            </a:r>
            <a:r>
              <a:rPr lang="en-US" sz="3000" u="sng" dirty="0" smtClean="0"/>
              <a:t>Spent</a:t>
            </a:r>
            <a:endParaRPr lang="en-US" sz="3200" u="sng" dirty="0" smtClean="0"/>
          </a:p>
          <a:p>
            <a:pPr marL="0" indent="0">
              <a:buNone/>
            </a:pPr>
            <a:r>
              <a:rPr lang="en-US" sz="3200" dirty="0" smtClean="0"/>
              <a:t>$ </a:t>
            </a:r>
            <a:r>
              <a:rPr lang="en-US" sz="3200" dirty="0" smtClean="0"/>
              <a:t>53,268	$ 53,268</a:t>
            </a:r>
          </a:p>
          <a:p>
            <a:pPr marL="0" indent="0">
              <a:buNone/>
            </a:pPr>
            <a:r>
              <a:rPr lang="en-US" sz="3200" dirty="0" smtClean="0"/>
              <a:t>$  5,234	$  5,234</a:t>
            </a:r>
          </a:p>
          <a:p>
            <a:pPr marL="0" indent="0">
              <a:buNone/>
            </a:pPr>
            <a:r>
              <a:rPr lang="en-US" sz="3200" dirty="0" smtClean="0"/>
              <a:t>$  4,964	$  4,964</a:t>
            </a:r>
          </a:p>
          <a:p>
            <a:pPr marL="0" indent="0">
              <a:buNone/>
            </a:pPr>
            <a:r>
              <a:rPr lang="en-US" sz="3200" dirty="0" smtClean="0"/>
              <a:t>$ 10,000	$ 10,000</a:t>
            </a:r>
          </a:p>
          <a:p>
            <a:pPr marL="0" indent="0">
              <a:buNone/>
            </a:pPr>
            <a:r>
              <a:rPr lang="en-US" sz="3200" dirty="0" smtClean="0"/>
              <a:t>$ 53,800	$ 53,800</a:t>
            </a:r>
          </a:p>
          <a:p>
            <a:pPr marL="0" indent="0">
              <a:buNone/>
            </a:pPr>
            <a:r>
              <a:rPr lang="en-US" sz="3200" dirty="0" smtClean="0"/>
              <a:t>$ 27,223	$ 23,522</a:t>
            </a:r>
          </a:p>
          <a:p>
            <a:pPr marL="0" indent="0">
              <a:buNone/>
            </a:pPr>
            <a:r>
              <a:rPr lang="en-US" sz="3200" dirty="0" smtClean="0"/>
              <a:t>$</a:t>
            </a:r>
            <a:r>
              <a:rPr lang="en-US" sz="3200" u="dbl" dirty="0" smtClean="0"/>
              <a:t>154,489</a:t>
            </a:r>
            <a:r>
              <a:rPr lang="en-US" sz="3200" u="dbl" dirty="0" smtClean="0"/>
              <a:t>	</a:t>
            </a:r>
            <a:r>
              <a:rPr lang="en-US" sz="3200" u="dbl" dirty="0" smtClean="0"/>
              <a:t> $154,489</a:t>
            </a:r>
            <a:endParaRPr lang="en-US" sz="3200" u="dbl" dirty="0"/>
          </a:p>
        </p:txBody>
      </p:sp>
    </p:spTree>
    <p:extLst>
      <p:ext uri="{BB962C8B-B14F-4D97-AF65-F5344CB8AC3E}">
        <p14:creationId xmlns:p14="http://schemas.microsoft.com/office/powerpoint/2010/main" val="2883096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4"/>
            <a:ext cx="10178322" cy="819399"/>
          </a:xfrm>
        </p:spPr>
        <p:txBody>
          <a:bodyPr/>
          <a:lstStyle/>
          <a:p>
            <a:r>
              <a:rPr lang="en-US" sz="2800" dirty="0" smtClean="0"/>
              <a:t>Proposed Federal Funding </a:t>
            </a:r>
            <a:r>
              <a:rPr lang="en-US" sz="2800" dirty="0"/>
              <a:t>in LCAP </a:t>
            </a:r>
            <a:r>
              <a:rPr lang="en-US" sz="2800" dirty="0" smtClean="0"/>
              <a:t>2024-25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11680" y="2170546"/>
            <a:ext cx="2808514" cy="4156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Title I Part A</a:t>
            </a:r>
          </a:p>
          <a:p>
            <a:pPr marL="0" indent="0">
              <a:buNone/>
            </a:pPr>
            <a:r>
              <a:rPr lang="en-US" sz="2800" dirty="0"/>
              <a:t>Title </a:t>
            </a:r>
            <a:r>
              <a:rPr lang="en-US" sz="2800" dirty="0" smtClean="0"/>
              <a:t>II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REAP</a:t>
            </a:r>
          </a:p>
          <a:p>
            <a:pPr marL="0" indent="0">
              <a:buNone/>
            </a:pPr>
            <a:r>
              <a:rPr lang="en-US" sz="2800" dirty="0" smtClean="0"/>
              <a:t>CSI</a:t>
            </a:r>
            <a:endParaRPr lang="en-US" sz="2800" dirty="0"/>
          </a:p>
          <a:p>
            <a:pPr marL="0" indent="0">
              <a:buNone/>
            </a:pPr>
            <a:r>
              <a:rPr lang="en-US" sz="2800" b="1" u="dbl" dirty="0"/>
              <a:t>TOTAL</a:t>
            </a:r>
          </a:p>
          <a:p>
            <a:pPr marL="0" indent="0">
              <a:buNone/>
            </a:pPr>
            <a:endParaRPr lang="en-US" sz="2800" u="sng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7760" y="1619795"/>
            <a:ext cx="2952206" cy="368372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u="sng" dirty="0"/>
              <a:t>Budgeted	   </a:t>
            </a:r>
            <a:endParaRPr lang="en-US" sz="2800" u="sng" dirty="0" smtClean="0"/>
          </a:p>
          <a:p>
            <a:pPr marL="0" indent="0">
              <a:buNone/>
            </a:pPr>
            <a:r>
              <a:rPr lang="en-US" sz="2800" dirty="0" smtClean="0"/>
              <a:t>$  36,599</a:t>
            </a:r>
          </a:p>
          <a:p>
            <a:pPr marL="0" indent="0">
              <a:buNone/>
            </a:pPr>
            <a:r>
              <a:rPr lang="en-US" sz="2800" dirty="0" smtClean="0"/>
              <a:t>$  </a:t>
            </a:r>
            <a:r>
              <a:rPr lang="en-US" sz="2800" dirty="0" smtClean="0"/>
              <a:t>14,988</a:t>
            </a:r>
          </a:p>
          <a:p>
            <a:pPr marL="0" indent="0">
              <a:buNone/>
            </a:pPr>
            <a:r>
              <a:rPr lang="en-US" sz="2800" dirty="0" smtClean="0"/>
              <a:t>$   7,025</a:t>
            </a: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$125,722</a:t>
            </a:r>
            <a:endParaRPr lang="en-US" sz="2800" dirty="0"/>
          </a:p>
          <a:p>
            <a:pPr marL="0" indent="0">
              <a:buNone/>
            </a:pPr>
            <a:r>
              <a:rPr lang="en-US" sz="2800" u="sng" dirty="0" smtClean="0"/>
              <a:t>$184,334</a:t>
            </a:r>
            <a:endParaRPr lang="en-US" sz="2800" u="sng" dirty="0"/>
          </a:p>
        </p:txBody>
      </p:sp>
    </p:spTree>
    <p:extLst>
      <p:ext uri="{BB962C8B-B14F-4D97-AF65-F5344CB8AC3E}">
        <p14:creationId xmlns:p14="http://schemas.microsoft.com/office/powerpoint/2010/main" val="2990538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dirty="0" smtClean="0"/>
              <a:t>Draft goals &amp; Budget for </a:t>
            </a:r>
            <a:r>
              <a:rPr lang="en-US" sz="5400" dirty="0"/>
              <a:t>2024-25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298" y="1606732"/>
            <a:ext cx="5234941" cy="3187338"/>
          </a:xfrm>
        </p:spPr>
        <p:txBody>
          <a:bodyPr>
            <a:normAutofit/>
          </a:bodyPr>
          <a:lstStyle/>
          <a:p>
            <a:pPr marL="857250" lvl="0" indent="-8572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AutoNum type="romanUcPeriod"/>
            </a:pPr>
            <a:r>
              <a:rPr lang="en-US" sz="2400" dirty="0" smtClean="0"/>
              <a:t>Improve College Readiness</a:t>
            </a:r>
            <a:endParaRPr lang="en-US" sz="2400" dirty="0"/>
          </a:p>
          <a:p>
            <a:pPr marL="857250" lvl="0" indent="-8572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AutoNum type="romanUcPeriod"/>
            </a:pPr>
            <a:r>
              <a:rPr lang="en-US" sz="2400" dirty="0" smtClean="0"/>
              <a:t>Increase student engagement, parent and community engagement, in order to shrink absenteeism and suspensions.</a:t>
            </a:r>
            <a:endParaRPr lang="en-US" sz="2400" dirty="0"/>
          </a:p>
          <a:p>
            <a:pPr marL="857250" lvl="0" indent="-8572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AutoNum type="romanUcPeriod"/>
            </a:pPr>
            <a:r>
              <a:rPr lang="en-US" sz="2400" dirty="0" smtClean="0"/>
              <a:t>Improve Career Readiness</a:t>
            </a:r>
            <a:endParaRPr lang="en-US" sz="2400" dirty="0"/>
          </a:p>
          <a:p>
            <a:pPr marL="857250" lvl="0" indent="-857250">
              <a:lnSpc>
                <a:spcPct val="90000"/>
              </a:lnSpc>
              <a:spcBef>
                <a:spcPts val="1000"/>
              </a:spcBef>
              <a:buClrTx/>
              <a:buFont typeface="Arial" panose="020B0604020202020204" pitchFamily="34" charset="0"/>
              <a:buAutoNum type="romanUcPeriod"/>
            </a:pPr>
            <a:r>
              <a:rPr lang="en-US" sz="2400" dirty="0" smtClean="0"/>
              <a:t>Continue educational safety and wellness 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92686" y="1606731"/>
            <a:ext cx="2586444" cy="3396343"/>
          </a:xfrm>
        </p:spPr>
        <p:txBody>
          <a:bodyPr>
            <a:normAutofit/>
          </a:bodyPr>
          <a:lstStyle/>
          <a:p>
            <a:r>
              <a:rPr lang="en-US" dirty="0" smtClean="0"/>
              <a:t>$  36,036</a:t>
            </a:r>
          </a:p>
          <a:p>
            <a:r>
              <a:rPr lang="en-US" dirty="0" smtClean="0"/>
              <a:t>$129,950</a:t>
            </a:r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sz="800" dirty="0"/>
          </a:p>
          <a:p>
            <a:r>
              <a:rPr lang="en-US" dirty="0" smtClean="0"/>
              <a:t>$150,391</a:t>
            </a:r>
          </a:p>
          <a:p>
            <a:r>
              <a:rPr lang="en-US" dirty="0" smtClean="0"/>
              <a:t>$194,844</a:t>
            </a:r>
          </a:p>
          <a:p>
            <a:r>
              <a:rPr lang="en-US" sz="2400" b="1" u="sng" dirty="0" smtClean="0"/>
              <a:t>$511,221 Total</a:t>
            </a:r>
            <a:endParaRPr 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671813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6732" y="1005839"/>
            <a:ext cx="10318418" cy="1332412"/>
          </a:xfrm>
        </p:spPr>
        <p:txBody>
          <a:bodyPr/>
          <a:lstStyle/>
          <a:p>
            <a:r>
              <a:rPr lang="en-US" sz="4800" dirty="0" smtClean="0"/>
              <a:t>you </a:t>
            </a:r>
            <a:r>
              <a:rPr lang="en-US" sz="4800" dirty="0" smtClean="0"/>
              <a:t>can find the </a:t>
            </a:r>
            <a:r>
              <a:rPr lang="en-US" sz="4800" dirty="0" smtClean="0"/>
              <a:t>LCAP 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86732" y="3775167"/>
            <a:ext cx="10186514" cy="1471090"/>
          </a:xfrm>
        </p:spPr>
        <p:txBody>
          <a:bodyPr>
            <a:normAutofit fontScale="70000" lnSpcReduction="20000"/>
          </a:bodyPr>
          <a:lstStyle/>
          <a:p>
            <a:r>
              <a:rPr lang="en-US" sz="4600" dirty="0" smtClean="0"/>
              <a:t>OR</a:t>
            </a:r>
          </a:p>
          <a:p>
            <a:r>
              <a:rPr lang="en-US" sz="4600" dirty="0" smtClean="0"/>
              <a:t>Ask for it at the District Office</a:t>
            </a:r>
          </a:p>
          <a:p>
            <a:r>
              <a:rPr lang="en-US" sz="4600" dirty="0" smtClean="0"/>
              <a:t>530-235-4835</a:t>
            </a:r>
          </a:p>
          <a:p>
            <a:endParaRPr lang="en-US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161210" y="2338252"/>
            <a:ext cx="59566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ON OUR WEBSITE AT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4000" dirty="0" smtClean="0"/>
              <a:t>Dunsmuirhigh.k12.ca.us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8248192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5214</TotalTime>
  <Words>440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Gill Sans MT</vt:lpstr>
      <vt:lpstr>Impact</vt:lpstr>
      <vt:lpstr>Badge</vt:lpstr>
      <vt:lpstr>2024  parent/COMMUNITY SPRING MEETING</vt:lpstr>
      <vt:lpstr>What we want you to know</vt:lpstr>
      <vt:lpstr>LCAP and Annual Update Local Control &amp; Accountability Plan </vt:lpstr>
      <vt:lpstr>Summary of lcap goals for 23-24</vt:lpstr>
      <vt:lpstr>federal Funding in LCAP 23-24</vt:lpstr>
      <vt:lpstr>Proposed Federal Funding in LCAP 2024-25</vt:lpstr>
      <vt:lpstr>Draft goals &amp; Budget for 2024-25</vt:lpstr>
      <vt:lpstr>you can find the LCAP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2018-19 LCAP and SSP</dc:title>
  <dc:creator>Arlene</dc:creator>
  <cp:lastModifiedBy>Arlene Dinges</cp:lastModifiedBy>
  <cp:revision>78</cp:revision>
  <cp:lastPrinted>2020-03-05T19:40:12Z</cp:lastPrinted>
  <dcterms:created xsi:type="dcterms:W3CDTF">2018-05-07T20:07:36Z</dcterms:created>
  <dcterms:modified xsi:type="dcterms:W3CDTF">2024-05-13T22:36:52Z</dcterms:modified>
</cp:coreProperties>
</file>